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56"/>
    <a:srgbClr val="9AC54E"/>
    <a:srgbClr val="6BCDE9"/>
    <a:srgbClr val="F27043"/>
    <a:srgbClr val="E8B206"/>
    <a:srgbClr val="F6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/>
    <p:restoredTop sz="94024" autoAdjust="0"/>
  </p:normalViewPr>
  <p:slideViewPr>
    <p:cSldViewPr snapToGrid="0" snapToObjects="1">
      <p:cViewPr varScale="1">
        <p:scale>
          <a:sx n="77" d="100"/>
          <a:sy n="77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54B39-B772-41BD-AB9A-1F6653517FEE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4511-E08A-4944-89F4-9621E47E6C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74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asdf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4511-E08A-4944-89F4-9621E47E6C9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00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4511-E08A-4944-89F4-9621E47E6C9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95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482C2-9855-F04B-84FA-CEA15477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0163AB-2B15-F249-B4F9-BDEE02627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21571C-D4D9-FE42-A711-7E86CEDD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87E6C2-C793-E443-95BF-5FEBE457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3A534-B6D1-1B41-95CF-280DB57B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77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50430-61B7-DC40-8EFC-68AF08D7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AD186B-3EC3-AF4D-997B-31A08C228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D371F0-8AF8-5948-9924-5B7EDA6F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424AE-1550-0440-BC33-72FFBA41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3531B-66B5-C74F-B799-F7A85DAB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24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AFA793-CCC6-D54F-BEDB-792BA7FDB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686901-C493-594E-BDEB-FDA002B6D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449344-E0E9-654D-8A3D-BFB5C3EA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9957B-CD1D-9645-BDFD-04C8824C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B0D4E9-7D48-2E46-BF69-42A4F6B9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98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36246-1599-1D41-A8DE-DA63BB26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0F1D6-E21A-8447-9052-2A744E212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50AB58-97BA-4D4E-B596-503E0702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0DC71-3E44-5948-8828-63D5C630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77D30-986C-994E-B946-784E1C88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07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7185F-A091-FD4C-9465-3F9D650B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091FAD-A084-5C44-B720-4B314EC4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936319-C9C5-614E-8ACE-23D617E2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B2B88-C02B-8B48-B650-318E2891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A52F5-0921-094C-A530-2F3601F2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8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2566E-84BE-6B42-9ED9-76F715DD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D3C1A-E3EB-FF42-BD1E-DDA454D06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67E6F6-FEF5-FE4E-AD8B-5BB93C7D9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FE0BE-9FE2-AE41-9D2C-F90F937F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2C20CF-3ED1-7849-BD6B-4B33AAC6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2AE5A6-0759-F543-A980-65D3F580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18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23D2C-2F53-F747-9A95-3BF28E65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C900D-E6AC-1745-8212-FC1ADC55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F7978D-AA53-AA42-8A11-07EA104D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CB47B4-BD2A-1549-8714-31C07B50F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1DFCE8-8E07-6745-ABAC-FCD77F2C6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8A997B-84DD-8940-98B8-DB9E2A3E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07A026-7274-374E-B2FD-454CC1F4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A5C78F-1F14-C847-9BF8-F3944082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46DFF-E766-2241-AABE-EF99CDA2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594BB2-C29F-D343-8955-89691517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B10D34-2695-8A48-87C2-4D5A841D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26BC0-ABCA-FD40-AA4E-03769FFA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03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8CB4B3-836D-3743-8783-EE33BEB9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A446E1-643C-1145-B8A6-B5BB1B82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000CF-0FDD-B543-AE00-99799043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10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D2944-A8AA-2E4D-89F7-89964D9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3908B6-B225-F647-94A5-B036C28F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66507E-597D-3646-9704-22CF90DB0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6D696D-E24D-2E42-8541-D1FEC327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3C4F68-4830-D847-B13D-9075A4AA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11A12-9011-0944-9636-89C52D00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43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E9506-9B37-6A47-8241-1A24DB54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8976F1-3A71-CB4C-B204-2B583F46D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CD9371-CDF7-8D42-98C4-1EF4C2660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D4605-30CD-134E-AA25-9F5A8037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B0E28-B15B-1B4F-A352-2D1A2C8A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BFB4E-6BFA-DB4D-8461-A3983A45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4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5C38BC-0A4C-8642-9FFE-1977AECC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41506A-7C1F-3246-A2D7-B36837E7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4AD63-6728-3F49-B8BD-6117EA13C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92F8-6BEE-AC48-B208-95F4968896E0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9A5F2-3B87-794C-96D1-D0C6CACCA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AE11DB-0153-504D-A8BD-48A9751F0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0E822-799F-6F4F-A7AB-E97DBA09B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4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5" Type="http://schemas.openxmlformats.org/officeDocument/2006/relationships/image" Target="../media/image2.emf"/><Relationship Id="rId10" Type="http://schemas.openxmlformats.org/officeDocument/2006/relationships/image" Target="../media/image10.jp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3.emf"/><Relationship Id="rId10" Type="http://schemas.openxmlformats.org/officeDocument/2006/relationships/image" Target="../media/image22.png"/><Relationship Id="rId4" Type="http://schemas.openxmlformats.org/officeDocument/2006/relationships/image" Target="../media/image2.em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3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6226304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6141923"/>
            <a:ext cx="1612900" cy="336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44A8DF-D6D1-A744-9434-40F315909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050" y="2400300"/>
            <a:ext cx="5549900" cy="20574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690A454-5089-184C-AF54-101D208F2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501321"/>
            <a:ext cx="3438236" cy="11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F9793B2-256E-E603-F78F-634DBEF4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046" y="-4595"/>
            <a:ext cx="7706954" cy="578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600" y="6226304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0" y="6141923"/>
            <a:ext cx="1612900" cy="33674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662543B-42C9-1C03-A0DC-30BBB8EC4F01}"/>
              </a:ext>
            </a:extLst>
          </p:cNvPr>
          <p:cNvSpPr/>
          <p:nvPr/>
        </p:nvSpPr>
        <p:spPr>
          <a:xfrm>
            <a:off x="8795656" y="4636000"/>
            <a:ext cx="126000" cy="126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7452995-B9D5-61F6-3EC7-4748447E8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86" y="725404"/>
            <a:ext cx="2077675" cy="6246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ED94CA-88F7-F5BD-1094-9C989A83A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481" y="642757"/>
            <a:ext cx="2077675" cy="6484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CF5856C-18AF-ECD1-5CBA-3EF3CFDAB5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308" y="1324484"/>
            <a:ext cx="1972900" cy="87922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744A404-1324-2191-8B89-7281A45BC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804" y="1329250"/>
            <a:ext cx="2457259" cy="86852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3562CF6-6D00-B88C-3FAD-45B3A74E9453}"/>
              </a:ext>
            </a:extLst>
          </p:cNvPr>
          <p:cNvGrpSpPr/>
          <p:nvPr/>
        </p:nvGrpSpPr>
        <p:grpSpPr>
          <a:xfrm>
            <a:off x="160700" y="117723"/>
            <a:ext cx="2717569" cy="523220"/>
            <a:chOff x="160700" y="117723"/>
            <a:chExt cx="2717569" cy="523220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6A1361A-3EB4-4AD2-2EA7-FD3CB3E83C6D}"/>
                </a:ext>
              </a:extLst>
            </p:cNvPr>
            <p:cNvSpPr/>
            <p:nvPr/>
          </p:nvSpPr>
          <p:spPr>
            <a:xfrm>
              <a:off x="160700" y="199333"/>
              <a:ext cx="360000" cy="360000"/>
            </a:xfrm>
            <a:prstGeom prst="ellipse">
              <a:avLst/>
            </a:prstGeom>
            <a:solidFill>
              <a:srgbClr val="E8B20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97EDEBE-5FA3-DB2C-FA85-5220236610B0}"/>
                </a:ext>
              </a:extLst>
            </p:cNvPr>
            <p:cNvSpPr txBox="1"/>
            <p:nvPr/>
          </p:nvSpPr>
          <p:spPr>
            <a:xfrm>
              <a:off x="660586" y="117723"/>
              <a:ext cx="2217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spc="100" dirty="0">
                  <a:solidFill>
                    <a:srgbClr val="E8B20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VALENCIA</a:t>
              </a:r>
            </a:p>
          </p:txBody>
        </p:sp>
      </p:grpSp>
      <p:sp>
        <p:nvSpPr>
          <p:cNvPr id="21" name="Elipse 20">
            <a:extLst>
              <a:ext uri="{FF2B5EF4-FFF2-40B4-BE49-F238E27FC236}">
                <a16:creationId xmlns:a16="http://schemas.microsoft.com/office/drawing/2014/main" id="{338653F0-3727-E990-90D2-58D62BA5B3CE}"/>
              </a:ext>
            </a:extLst>
          </p:cNvPr>
          <p:cNvSpPr/>
          <p:nvPr/>
        </p:nvSpPr>
        <p:spPr>
          <a:xfrm>
            <a:off x="9292319" y="4276840"/>
            <a:ext cx="126000" cy="126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91A6FD1-11B3-FA20-6759-15D447ED7589}"/>
              </a:ext>
            </a:extLst>
          </p:cNvPr>
          <p:cNvSpPr txBox="1"/>
          <p:nvPr/>
        </p:nvSpPr>
        <p:spPr>
          <a:xfrm>
            <a:off x="8836753" y="4738775"/>
            <a:ext cx="14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8B20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VALENCIA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E767852-F9CA-0A47-3431-F7BDA6AC767B}"/>
              </a:ext>
            </a:extLst>
          </p:cNvPr>
          <p:cNvSpPr txBox="1"/>
          <p:nvPr/>
        </p:nvSpPr>
        <p:spPr>
          <a:xfrm>
            <a:off x="9176024" y="4407920"/>
            <a:ext cx="14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8B20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BARCELONA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B68B455D-032C-BB2B-EEAC-C655628C90DF}"/>
              </a:ext>
            </a:extLst>
          </p:cNvPr>
          <p:cNvGrpSpPr/>
          <p:nvPr/>
        </p:nvGrpSpPr>
        <p:grpSpPr>
          <a:xfrm>
            <a:off x="3431829" y="2389335"/>
            <a:ext cx="4571501" cy="1419429"/>
            <a:chOff x="5007928" y="117723"/>
            <a:chExt cx="4571501" cy="1419429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99A49923-CE58-CD21-5810-FEA625E07BA7}"/>
                </a:ext>
              </a:extLst>
            </p:cNvPr>
            <p:cNvGrpSpPr/>
            <p:nvPr/>
          </p:nvGrpSpPr>
          <p:grpSpPr>
            <a:xfrm>
              <a:off x="5007928" y="117723"/>
              <a:ext cx="3179631" cy="523220"/>
              <a:chOff x="160700" y="117723"/>
              <a:chExt cx="3179631" cy="523220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565C44EB-E8DE-A429-2598-3DC941FA1B0A}"/>
                  </a:ext>
                </a:extLst>
              </p:cNvPr>
              <p:cNvSpPr/>
              <p:nvPr/>
            </p:nvSpPr>
            <p:spPr>
              <a:xfrm>
                <a:off x="160700" y="199333"/>
                <a:ext cx="360000" cy="360000"/>
              </a:xfrm>
              <a:prstGeom prst="ellipse">
                <a:avLst/>
              </a:prstGeom>
              <a:solidFill>
                <a:srgbClr val="E8B20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E1B993C-9ED6-5C18-70A0-5F6EAC322313}"/>
                  </a:ext>
                </a:extLst>
              </p:cNvPr>
              <p:cNvSpPr txBox="1"/>
              <p:nvPr/>
            </p:nvSpPr>
            <p:spPr>
              <a:xfrm>
                <a:off x="660586" y="117723"/>
                <a:ext cx="267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spc="100" dirty="0">
                    <a:solidFill>
                      <a:srgbClr val="E8B206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BARCELONA</a:t>
                </a:r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B76B0A5-2EE3-6FB3-DFD7-68E18DC8DE20}"/>
                </a:ext>
              </a:extLst>
            </p:cNvPr>
            <p:cNvSpPr txBox="1"/>
            <p:nvPr/>
          </p:nvSpPr>
          <p:spPr>
            <a:xfrm>
              <a:off x="7855404" y="194667"/>
              <a:ext cx="172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Roboto" panose="02000000000000000000" pitchFamily="2" charset="0"/>
                  <a:ea typeface="Roboto" panose="02000000000000000000" pitchFamily="2" charset="0"/>
                </a:rPr>
                <a:t>(non-</a:t>
              </a:r>
              <a:r>
                <a:rPr lang="es-ES" dirty="0" err="1">
                  <a:latin typeface="Roboto" panose="02000000000000000000" pitchFamily="2" charset="0"/>
                  <a:ea typeface="Roboto" panose="02000000000000000000" pitchFamily="2" charset="0"/>
                </a:rPr>
                <a:t>pilot</a:t>
              </a:r>
              <a:r>
                <a:rPr lang="es-ES" dirty="0">
                  <a:latin typeface="Roboto" panose="02000000000000000000" pitchFamily="2" charset="0"/>
                  <a:ea typeface="Roboto" panose="02000000000000000000" pitchFamily="2" charset="0"/>
                </a:rPr>
                <a:t> site)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32B856D-B5C8-15C1-6C8E-940E6A765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17580" y="717887"/>
              <a:ext cx="2372535" cy="819265"/>
            </a:xfrm>
            <a:prstGeom prst="rect">
              <a:avLst/>
            </a:prstGeom>
          </p:spPr>
        </p:pic>
      </p:grpSp>
      <p:sp>
        <p:nvSpPr>
          <p:cNvPr id="30" name="Triángulo isósceles 29">
            <a:extLst>
              <a:ext uri="{FF2B5EF4-FFF2-40B4-BE49-F238E27FC236}">
                <a16:creationId xmlns:a16="http://schemas.microsoft.com/office/drawing/2014/main" id="{87D97259-A71E-C8BB-4065-D45B373689A6}"/>
              </a:ext>
            </a:extLst>
          </p:cNvPr>
          <p:cNvSpPr/>
          <p:nvPr/>
        </p:nvSpPr>
        <p:spPr>
          <a:xfrm>
            <a:off x="9901057" y="2066192"/>
            <a:ext cx="126000" cy="1260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E2A718-49F0-EBFE-C0CE-3E32CFD4B958}"/>
              </a:ext>
            </a:extLst>
          </p:cNvPr>
          <p:cNvSpPr txBox="1"/>
          <p:nvPr/>
        </p:nvSpPr>
        <p:spPr>
          <a:xfrm>
            <a:off x="9292319" y="1602772"/>
            <a:ext cx="14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2704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ROTTERDAM</a:t>
            </a:r>
          </a:p>
        </p:txBody>
      </p: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7E694DA3-8BE3-BFDD-AB69-072019DAD95C}"/>
              </a:ext>
            </a:extLst>
          </p:cNvPr>
          <p:cNvSpPr/>
          <p:nvPr/>
        </p:nvSpPr>
        <p:spPr>
          <a:xfrm>
            <a:off x="160700" y="2480245"/>
            <a:ext cx="360000" cy="360000"/>
          </a:xfrm>
          <a:prstGeom prst="triangle">
            <a:avLst/>
          </a:prstGeom>
          <a:solidFill>
            <a:srgbClr val="F2704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357AEC1-42DF-F61C-9816-756F1F112648}"/>
              </a:ext>
            </a:extLst>
          </p:cNvPr>
          <p:cNvSpPr txBox="1"/>
          <p:nvPr/>
        </p:nvSpPr>
        <p:spPr>
          <a:xfrm>
            <a:off x="660586" y="2427130"/>
            <a:ext cx="245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100" dirty="0">
                <a:solidFill>
                  <a:srgbClr val="F2704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ROTTERDAM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BE10F08-87D0-F6E3-2316-6090E3E722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923" y="2958162"/>
            <a:ext cx="2771007" cy="1089929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9119FFEE-2E3F-374C-2F7B-F7650A6E3BCA}"/>
              </a:ext>
            </a:extLst>
          </p:cNvPr>
          <p:cNvSpPr txBox="1"/>
          <p:nvPr/>
        </p:nvSpPr>
        <p:spPr>
          <a:xfrm>
            <a:off x="660585" y="4258923"/>
            <a:ext cx="245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100" dirty="0">
                <a:solidFill>
                  <a:srgbClr val="6BCDE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RIJEKA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5B9BEF-D8B5-C3A7-68DE-690C45D754CB}"/>
              </a:ext>
            </a:extLst>
          </p:cNvPr>
          <p:cNvSpPr/>
          <p:nvPr/>
        </p:nvSpPr>
        <p:spPr>
          <a:xfrm>
            <a:off x="11270446" y="3479962"/>
            <a:ext cx="126000" cy="126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2436E64-3A6C-391C-658D-41A5A447A64F}"/>
              </a:ext>
            </a:extLst>
          </p:cNvPr>
          <p:cNvSpPr/>
          <p:nvPr/>
        </p:nvSpPr>
        <p:spPr>
          <a:xfrm>
            <a:off x="160700" y="4280902"/>
            <a:ext cx="360000" cy="360000"/>
          </a:xfrm>
          <a:prstGeom prst="rect">
            <a:avLst/>
          </a:prstGeom>
          <a:solidFill>
            <a:srgbClr val="6BCD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042066F5-301C-0165-414C-505FC3800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308" y="4810817"/>
            <a:ext cx="2599142" cy="896256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D3DF004-6CFB-B145-6519-FBAE5A5D68D0}"/>
              </a:ext>
            </a:extLst>
          </p:cNvPr>
          <p:cNvSpPr txBox="1"/>
          <p:nvPr/>
        </p:nvSpPr>
        <p:spPr>
          <a:xfrm>
            <a:off x="11150213" y="3935324"/>
            <a:ext cx="14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6BCDE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RIJEKA</a:t>
            </a:r>
          </a:p>
        </p:txBody>
      </p:sp>
    </p:spTree>
    <p:extLst>
      <p:ext uri="{BB962C8B-B14F-4D97-AF65-F5344CB8AC3E}">
        <p14:creationId xmlns:p14="http://schemas.microsoft.com/office/powerpoint/2010/main" val="317161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BBE91-DB0D-E041-91FB-31655AB3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749146" y="1831095"/>
            <a:ext cx="5507182" cy="5026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447804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363423"/>
            <a:ext cx="1612900" cy="3367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6E39CE-EB25-704B-A4A1-40B6CDCA8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55409"/>
            <a:ext cx="12192000" cy="11025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67AA4E-6ADE-EE46-89F0-891BC1548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264" y="6082447"/>
            <a:ext cx="5476009" cy="52036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FC54486-A045-DD48-80DA-7F133DC6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712"/>
            <a:ext cx="10178143" cy="546100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9AC54E"/>
                </a:solidFill>
                <a:latin typeface="Montserrat" pitchFamily="2" charset="0"/>
              </a:rPr>
              <a:t>Objectives</a:t>
            </a:r>
            <a:endParaRPr lang="es-ES" b="1" dirty="0">
              <a:solidFill>
                <a:srgbClr val="9AC54E"/>
              </a:solidFill>
              <a:latin typeface="Montserrat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5E22CE-E25D-9A98-A77C-7A1CE1F6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8400" cy="36745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</a:t>
            </a:r>
            <a:r>
              <a:rPr lang="en-US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analyse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the urban 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 environment 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the 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prevalence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incidence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NCDs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(specifically, T2DM and CVDs) and associated risk </a:t>
            </a:r>
            <a:r>
              <a:rPr lang="en-US" b="1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implement </a:t>
            </a:r>
            <a:r>
              <a:rPr lang="en-US" b="1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behavioural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change interventions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focused on empowering citizens, especially 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vulnerable populations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to approach their relationship with the urban environment by reducing NCD risk </a:t>
            </a:r>
            <a:r>
              <a:rPr lang="en-US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provide </a:t>
            </a: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evidence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the effectiveness of </a:t>
            </a:r>
            <a:r>
              <a:rPr lang="en-US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behavioural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change interventions and interventions modifying the urban built environment on health outcomes and risk </a:t>
            </a:r>
            <a:r>
              <a:rPr lang="en-US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s-ES" dirty="0">
              <a:solidFill>
                <a:srgbClr val="4F5D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5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BBE91-DB0D-E041-91FB-31655AB3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749146" y="1831095"/>
            <a:ext cx="5507182" cy="5026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6206948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6149878"/>
            <a:ext cx="1612900" cy="3367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FC54486-A045-DD48-80DA-7F133DC6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178143" cy="1831095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WP2 –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Identifying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and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measuring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the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association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between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urban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environment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features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an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NCDs</a:t>
            </a:r>
            <a:endParaRPr lang="es-ES" sz="4000" b="1" dirty="0">
              <a:solidFill>
                <a:srgbClr val="9AC54E"/>
              </a:solidFill>
              <a:latin typeface="Montserrat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5E22CE-E25D-9A98-A77C-7A1CE1F6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414"/>
            <a:ext cx="10058400" cy="355580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Two lines of </a:t>
            </a:r>
            <a:r>
              <a:rPr lang="en-US" sz="9600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observational</a:t>
            </a:r>
            <a:r>
              <a:rPr lang="en-US" sz="96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analysis:</a:t>
            </a:r>
          </a:p>
          <a:p>
            <a:pPr marR="0" algn="l" rtl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Comparison of </a:t>
            </a:r>
            <a:r>
              <a:rPr lang="en-US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odds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risk </a:t>
            </a:r>
            <a:r>
              <a:rPr lang="en-US" sz="6400" b="0" i="0" u="none" strike="noStrike" kern="100" baseline="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behaviours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between </a:t>
            </a:r>
            <a:r>
              <a:rPr lang="en-US" sz="6400" b="0" i="0" u="none" strike="noStrike" kern="100" baseline="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neighbourhood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types (Valencia, Rotterdam, Rijeka):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</a:t>
            </a:r>
            <a:r>
              <a:rPr lang="en-US" sz="6400" b="1" i="0" u="none" strike="noStrike" kern="100" baseline="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behaviours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sedentary lifestyle, poor dietary habits, alcoholism, smoking, sleep deprivation, etc.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6400" b="1" i="0" u="none" strike="noStrike" kern="100" baseline="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Neighbourhood</a:t>
            </a:r>
            <a:r>
              <a:rPr lang="en-US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types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classification based on implementing </a:t>
            </a:r>
            <a:r>
              <a:rPr lang="en-US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clustering methods 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en-US" sz="6400" b="0" i="0" u="none" strike="noStrike" kern="100" baseline="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neighbourhood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-level indicators (physical-functional characteristics of urban environment).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Adjusted by individual and area-level covariates.</a:t>
            </a:r>
          </a:p>
          <a:p>
            <a:pPr marR="0" algn="l" rtl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Comparison of </a:t>
            </a:r>
            <a:r>
              <a:rPr lang="en-US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incidence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between "treated" vs. "untreated" areas (Valencia, Rijeka):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Quasi-experimental</a:t>
            </a:r>
            <a:r>
              <a:rPr lang="en-GB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design.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Well-defined </a:t>
            </a:r>
            <a:r>
              <a:rPr lang="en-US" sz="640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staggered</a:t>
            </a:r>
            <a:r>
              <a:rPr lang="en-US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interventions </a:t>
            </a:r>
            <a:r>
              <a:rPr lang="en-US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(large urban parks and cycle lanes with different buffer areas).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Propensity</a:t>
            </a:r>
            <a:r>
              <a:rPr lang="en-GB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Score Weighting.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6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</a:t>
            </a:r>
            <a:r>
              <a:rPr lang="en-GB" sz="6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from health records.</a:t>
            </a:r>
          </a:p>
          <a:p>
            <a:pPr marL="0" indent="0">
              <a:buNone/>
            </a:pPr>
            <a:endParaRPr lang="en-US" dirty="0">
              <a:solidFill>
                <a:srgbClr val="4F5D56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4F5D56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ES" dirty="0">
              <a:solidFill>
                <a:srgbClr val="4F5D56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6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BBE91-DB0D-E041-91FB-31655AB3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749146" y="1831095"/>
            <a:ext cx="5507182" cy="5026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6206948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6149878"/>
            <a:ext cx="1612900" cy="3367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FC54486-A045-DD48-80DA-7F133DC6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178143" cy="1831095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WP3 –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Exploring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behavioural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causal links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5E22CE-E25D-9A98-A77C-7A1CE1F6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614"/>
            <a:ext cx="10058400" cy="386060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Mixed-methods</a:t>
            </a:r>
            <a:r>
              <a:rPr lang="es-E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r>
              <a:rPr lang="es-E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R="0" algn="l" rtl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en-GB" sz="2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GIS-supported Focus Groups</a:t>
            </a:r>
            <a:r>
              <a:rPr lang="en-GB" sz="2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 FGs per city.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 to 10 participants each.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Profile heterogeneity between.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Citizen Science approach.</a:t>
            </a:r>
          </a:p>
          <a:p>
            <a:pPr marR="0" algn="l" rtl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en-GB" sz="2400" b="1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GIS-supported In-depth Interviews</a:t>
            </a:r>
            <a:r>
              <a:rPr lang="en-GB" sz="2400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 per city.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Participants from key areas.</a:t>
            </a:r>
          </a:p>
          <a:p>
            <a:pPr marR="0" lvl="1"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u="none" strike="noStrike" kern="100" baseline="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Habits and routines.</a:t>
            </a:r>
          </a:p>
          <a:p>
            <a:pPr marL="0" indent="0">
              <a:buNone/>
            </a:pPr>
            <a:endParaRPr lang="es-ES" dirty="0">
              <a:solidFill>
                <a:srgbClr val="4F5D56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ES" dirty="0">
              <a:solidFill>
                <a:srgbClr val="4F5D56"/>
              </a:solidFill>
              <a:latin typeface="Lato" panose="020F050202020403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38D2B9-894F-180E-BCB4-9A1A7F9FE8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35" y="831977"/>
            <a:ext cx="6544786" cy="5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5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BBE91-DB0D-E041-91FB-31655AB3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749146" y="1831095"/>
            <a:ext cx="5507182" cy="5026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6206948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6149878"/>
            <a:ext cx="1612900" cy="3367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FC54486-A045-DD48-80DA-7F133DC6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178143" cy="1357784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WP4 –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Pilots</a:t>
            </a:r>
            <a:endParaRPr lang="es-ES" sz="4000" b="1" dirty="0">
              <a:solidFill>
                <a:srgbClr val="9AC54E"/>
              </a:solidFill>
              <a:latin typeface="Montserrat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5E22CE-E25D-9A98-A77C-7A1CE1F6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85"/>
            <a:ext cx="10058400" cy="414243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Pilot Preparation</a:t>
            </a: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 and framework development for pilot studies in the three cities Implementation of a cognitive-behavioral intervention supported by a digital solution (</a:t>
            </a:r>
            <a:r>
              <a:rPr lang="en-US" sz="2000" b="1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Wakamola</a:t>
            </a: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app)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Customization based on urban characteristics and socio-health needs.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Pilot Studies</a:t>
            </a: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9-month longitudinal trial.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of 300 participants per site (</a:t>
            </a:r>
            <a:r>
              <a:rPr lang="en-US" sz="200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120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treatment</a:t>
            </a:r>
            <a:r>
              <a:rPr lang="en-US" sz="12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group </a:t>
            </a: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150 vs. </a:t>
            </a:r>
            <a:r>
              <a:rPr lang="en-US" sz="200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1400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</a:t>
            </a:r>
            <a:r>
              <a:rPr lang="en-US" sz="14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group </a:t>
            </a: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150).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Deployment of a social network for digital communication and support.</a:t>
            </a:r>
            <a:endParaRPr lang="es-ES" sz="2000" dirty="0">
              <a:solidFill>
                <a:srgbClr val="4F5D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2C018B-BB60-88CC-1916-35BB53001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348" y="373579"/>
            <a:ext cx="2160104" cy="7332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39E775-B19B-0769-829E-EDA41FFB8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589" y="373579"/>
            <a:ext cx="2160000" cy="7332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44E52A-B8A9-4709-7F78-6954F7DDA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726" y="373614"/>
            <a:ext cx="2160000" cy="733211"/>
          </a:xfrm>
          <a:prstGeom prst="rect">
            <a:avLst/>
          </a:prstGeom>
        </p:spPr>
      </p:pic>
      <p:pic>
        <p:nvPicPr>
          <p:cNvPr id="1032" name="Picture 8" descr="Wakamola – Wakamola es un chatbot que permite evaluar la dieta y la  actividad física">
            <a:extLst>
              <a:ext uri="{FF2B5EF4-FFF2-40B4-BE49-F238E27FC236}">
                <a16:creationId xmlns:a16="http://schemas.microsoft.com/office/drawing/2014/main" id="{837346DF-C56E-D762-1C78-600DD7A2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3972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F9EBA2-345B-1D3F-CD7C-ECC16CF23D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5718" y="2935842"/>
            <a:ext cx="2381250" cy="4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BBE91-DB0D-E041-91FB-31655AB3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749146" y="1831095"/>
            <a:ext cx="5507182" cy="5026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6206948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6149878"/>
            <a:ext cx="1612900" cy="3367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FC54486-A045-DD48-80DA-7F133DC6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178143" cy="1357784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WP5 –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Evaluation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5E22CE-E25D-9A98-A77C-7A1CE1F6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85"/>
            <a:ext cx="10058400" cy="41424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Evaluation Framework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for pre-post evaluation.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Recruitment and baseline data collection.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Effectiveness of Interventions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Assess impact on lifestyle behavior outcomes.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Statistical analysis through mixed-effect models.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 Evaluation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Focus groups with stakeholders and citizens to define Program Theory.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Assess intervention acceptability, feasibility, sustainability and other dimensions.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Network Analysis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Analyze interactions via </a:t>
            </a:r>
            <a:r>
              <a:rPr lang="en-US" dirty="0" err="1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Wakamola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network.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Study influence on quality of life using network graphs.</a:t>
            </a:r>
            <a:endParaRPr lang="es-ES" dirty="0">
              <a:solidFill>
                <a:srgbClr val="4F5D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BBE91-DB0D-E041-91FB-31655AB3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749146" y="1831095"/>
            <a:ext cx="5507182" cy="5026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C88AA-4706-D94F-8B87-ABACE51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5AE0F4-D738-1A4F-86D9-C11FDF61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6206948"/>
            <a:ext cx="1460500" cy="222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38D28E-49EA-3A49-AAEF-646C02694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6149878"/>
            <a:ext cx="1612900" cy="3367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FC54486-A045-DD48-80DA-7F133DC6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178143" cy="1357784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WP6 –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Communication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,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Dissemination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&amp; 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Policy</a:t>
            </a:r>
            <a:r>
              <a:rPr lang="es-ES" sz="4000" b="1" dirty="0">
                <a:solidFill>
                  <a:srgbClr val="9AC54E"/>
                </a:solidFill>
                <a:latin typeface="Montserrat" pitchFamily="2" charset="0"/>
              </a:rPr>
              <a:t> </a:t>
            </a:r>
            <a:r>
              <a:rPr lang="es-ES" sz="4000" b="1" dirty="0" err="1">
                <a:solidFill>
                  <a:srgbClr val="9AC54E"/>
                </a:solidFill>
                <a:latin typeface="Montserrat" pitchFamily="2" charset="0"/>
              </a:rPr>
              <a:t>Recommendations</a:t>
            </a:r>
            <a:endParaRPr lang="es-ES" sz="4000" b="1" dirty="0">
              <a:solidFill>
                <a:srgbClr val="9AC54E"/>
              </a:solidFill>
              <a:latin typeface="Montserrat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5E22CE-E25D-9A98-A77C-7A1CE1F6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85"/>
            <a:ext cx="10058400" cy="414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HORUS Platform</a:t>
            </a:r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 an interactive visual content platform.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 GIS-based research and policy recommendations.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Policy Recommendations: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Conduct context analysis across multiple dimensions.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Collaborative preparation with local stakeholders.</a:t>
            </a:r>
          </a:p>
          <a:p>
            <a:r>
              <a:rPr lang="en-US" dirty="0">
                <a:solidFill>
                  <a:srgbClr val="4F5D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Validate recommendations using a scoring system.</a:t>
            </a:r>
            <a:endParaRPr lang="es-ES" dirty="0">
              <a:solidFill>
                <a:srgbClr val="4F5D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BBE91-DB0D-E041-91FB-31655AB3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749146" y="1831095"/>
            <a:ext cx="5507182" cy="502690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6E39CE-EB25-704B-A4A1-40B6CDCA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5409"/>
            <a:ext cx="12192000" cy="11025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67AA4E-6ADE-EE46-89F0-891BC1548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061" y="6082447"/>
            <a:ext cx="5476009" cy="520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049B15-D6BF-A84B-93B6-22B8F5E77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165" y="698486"/>
            <a:ext cx="4148816" cy="25769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0CA369-DBC6-4F4C-A31F-A579AD237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458" y="3719320"/>
            <a:ext cx="3765551" cy="1395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9670F0-6636-E54A-9F3E-10BDA133B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450" y="6199889"/>
            <a:ext cx="1806287" cy="2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43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473</Words>
  <Application>Microsoft Office PowerPoint</Application>
  <PresentationFormat>Panorámica</PresentationFormat>
  <Paragraphs>68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Montserrat</vt:lpstr>
      <vt:lpstr>Roboto</vt:lpstr>
      <vt:lpstr>Symbol</vt:lpstr>
      <vt:lpstr>Wingdings</vt:lpstr>
      <vt:lpstr>Tema de Office</vt:lpstr>
      <vt:lpstr>Presentación de PowerPoint</vt:lpstr>
      <vt:lpstr>Presentación de PowerPoint</vt:lpstr>
      <vt:lpstr>Objectives</vt:lpstr>
      <vt:lpstr>WP2 – Identifying and measuring the association between urban  environment features an NCDs</vt:lpstr>
      <vt:lpstr>WP3 – Exploring behavioural causal links</vt:lpstr>
      <vt:lpstr>WP4 – Pilots</vt:lpstr>
      <vt:lpstr>WP5 – Evaluation </vt:lpstr>
      <vt:lpstr>WP6 – Communication, Dissemination &amp;  Policy Recommendations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Alfonso Gallego Valadés</cp:lastModifiedBy>
  <cp:revision>27</cp:revision>
  <dcterms:created xsi:type="dcterms:W3CDTF">2024-01-23T07:51:52Z</dcterms:created>
  <dcterms:modified xsi:type="dcterms:W3CDTF">2024-05-16T17:26:43Z</dcterms:modified>
</cp:coreProperties>
</file>